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D0D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60" autoAdjust="0"/>
    <p:restoredTop sz="41604" autoAdjust="0"/>
  </p:normalViewPr>
  <p:slideViewPr>
    <p:cSldViewPr>
      <p:cViewPr>
        <p:scale>
          <a:sx n="75" d="100"/>
          <a:sy n="75" d="100"/>
        </p:scale>
        <p:origin x="-2988" y="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142857142857148E-2"/>
          <c:y val="8.040201005025123E-2"/>
          <c:w val="0.91803278688524526"/>
          <c:h val="0.74874371859296485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>
                <a:lumMod val="75000"/>
              </a:schemeClr>
            </a:solidFill>
            <a:ln w="12700">
              <a:solidFill>
                <a:schemeClr val="tx1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inEnd"/>
            <c:showVal val="1"/>
          </c:dLbls>
          <c:cat>
            <c:numRef>
              <c:f>Sheet1!$B$1:$F$1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32</c:v>
                </c:pt>
                <c:pt idx="1">
                  <c:v>38</c:v>
                </c:pt>
                <c:pt idx="2">
                  <c:v>38</c:v>
                </c:pt>
                <c:pt idx="3">
                  <c:v>33</c:v>
                </c:pt>
                <c:pt idx="4">
                  <c:v>41</c:v>
                </c:pt>
              </c:numCache>
            </c:numRef>
          </c:val>
        </c:ser>
        <c:axId val="91996160"/>
        <c:axId val="91997696"/>
      </c:barChart>
      <c:catAx>
        <c:axId val="91996160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997696"/>
        <c:crosses val="autoZero"/>
        <c:auto val="1"/>
        <c:lblAlgn val="ctr"/>
        <c:lblOffset val="100"/>
        <c:tickLblSkip val="1"/>
        <c:tickMarkSkip val="1"/>
      </c:catAx>
      <c:valAx>
        <c:axId val="91997696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1996160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74188EF-EA5A-4DC7-9874-6817DB887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B469C36-C11A-4D63-B4B1-FEC1DC5D8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EB37B8-BC4F-4870-BBB2-C2D0894160F1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7B299-BDA5-4D0F-9FFD-4D873A71C8DB}" type="slidenum">
              <a:rPr lang="en-US"/>
              <a:pPr/>
              <a:t>10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ADF3DD-8AD0-4319-BF45-80C9E6D9F49B}" type="slidenum">
              <a:rPr lang="en-US"/>
              <a:pPr/>
              <a:t>11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B55538-D5E3-4238-B3A3-55CC0FAB974F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469C36-C11A-4D63-B4B1-FEC1DC5D8E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136CF-9238-45F5-B87F-80237E49E598}" type="slidenum">
              <a:rPr lang="en-US"/>
              <a:pPr/>
              <a:t>4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0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704B80-AE9B-463A-B397-C3C1740AEFB0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1FE37C-23E2-469B-BE8E-944A1A907247}" type="slidenum">
              <a:rPr lang="en-US"/>
              <a:pPr/>
              <a:t>6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928DD6-4188-4C59-92E6-780DC79637FE}" type="slidenum">
              <a:rPr lang="en-US"/>
              <a:pPr/>
              <a:t>7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10593B-1002-4105-899B-ACB943420761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6AE67F-747A-4CA6-86BF-9673C3FB1014}" type="slidenum">
              <a:rPr lang="en-US"/>
              <a:pPr/>
              <a:t>9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D5561-5A3C-4B1F-9A86-7D2FC49FF0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7E6D3D-A5B6-4188-85ED-5A2390342D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E3122-4E78-4F33-AE74-2AF6F93134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42EF9-E589-44FF-AE42-D4D877164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1D818E-087C-4F66-A118-4F202799C8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067B-9217-438D-8395-A6AE61B0C8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7C13CB-E3A2-49C2-8CA0-4B70F7C32B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14967-0A51-4F37-BFDC-0C776AC666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5E4D7C-2486-428B-A4F4-8C0B1D715C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10D1C-BF57-42A2-971D-521DFBBD87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60AEB-42AA-4638-B944-C7991566A9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7ABAA4E-0023-44BF-BD41-3F69DB2E66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154E45D-E9B9-44BA-93AC-A676F72944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057400"/>
            <a:ext cx="8686800" cy="2743200"/>
          </a:xfrm>
          <a:noFill/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>
                <a:solidFill>
                  <a:schemeClr val="tx1"/>
                </a:solidFill>
                <a:effectLst/>
              </a:rPr>
              <a:t>Department of Human Resources</a:t>
            </a:r>
            <a:br>
              <a:rPr lang="en-US" sz="4000" b="1" dirty="0" smtClean="0">
                <a:solidFill>
                  <a:schemeClr val="tx1"/>
                </a:solidFill>
                <a:effectLst/>
              </a:rPr>
            </a:br>
            <a:r>
              <a:rPr lang="en-US" sz="4000" b="1" dirty="0" smtClean="0">
                <a:solidFill>
                  <a:schemeClr val="tx1"/>
                </a:solidFill>
                <a:effectLst/>
              </a:rPr>
              <a:t> Annual Report Highlights</a:t>
            </a:r>
            <a:br>
              <a:rPr lang="en-US" sz="4000" b="1" dirty="0" smtClean="0">
                <a:solidFill>
                  <a:schemeClr val="tx1"/>
                </a:solidFill>
                <a:effectLst/>
              </a:rPr>
            </a:br>
            <a:r>
              <a:rPr lang="en-US" sz="3200" b="1" dirty="0" smtClean="0">
                <a:solidFill>
                  <a:schemeClr val="tx1"/>
                </a:solidFill>
                <a:effectLst/>
              </a:rPr>
              <a:t>(October 1, 2008 – September 30, 2009)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5486400" y="6248400"/>
            <a:ext cx="3505200" cy="457200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>
                    <a:lumMod val="95000"/>
                  </a:schemeClr>
                </a:solidFill>
              </a:rPr>
              <a:t>Presented January 14, 2010</a:t>
            </a:r>
          </a:p>
        </p:txBody>
      </p:sp>
      <p:pic>
        <p:nvPicPr>
          <p:cNvPr id="8196" name="Picture 9" descr="header_780422609_"/>
          <p:cNvPicPr>
            <a:picLocks noChangeAspect="1" noChangeArrowheads="1"/>
          </p:cNvPicPr>
          <p:nvPr/>
        </p:nvPicPr>
        <p:blipFill>
          <a:blip r:embed="rId3" cstate="print"/>
          <a:srcRect l="58241" t="2208" r="523" b="3998"/>
          <a:stretch>
            <a:fillRect/>
          </a:stretch>
        </p:blipFill>
        <p:spPr bwMode="auto">
          <a:xfrm>
            <a:off x="304800" y="762000"/>
            <a:ext cx="1758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66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Teacher Retirements</a:t>
            </a:r>
          </a:p>
        </p:txBody>
      </p:sp>
      <p:graphicFrame>
        <p:nvGraphicFramePr>
          <p:cNvPr id="4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457200" y="2186781"/>
          <a:ext cx="8229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Retention</a:t>
            </a:r>
          </a:p>
        </p:txBody>
      </p:sp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457200" y="5943600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i="1" dirty="0">
                <a:latin typeface="Arial" charset="0"/>
              </a:rPr>
              <a:t>Of the </a:t>
            </a:r>
            <a:r>
              <a:rPr lang="en-US" i="1" dirty="0" smtClean="0">
                <a:latin typeface="Arial" charset="0"/>
              </a:rPr>
              <a:t>123 </a:t>
            </a:r>
            <a:r>
              <a:rPr lang="en-US" i="1" dirty="0">
                <a:latin typeface="Arial" charset="0"/>
              </a:rPr>
              <a:t>teachers that left employment over the past year, </a:t>
            </a:r>
            <a:r>
              <a:rPr lang="en-US" i="1" dirty="0" smtClean="0">
                <a:latin typeface="Arial" charset="0"/>
              </a:rPr>
              <a:t>41 retired.</a:t>
            </a:r>
            <a:endParaRPr lang="en-US" i="1" dirty="0">
              <a:latin typeface="Arial" charset="0"/>
            </a:endParaRPr>
          </a:p>
        </p:txBody>
      </p:sp>
      <p:pic>
        <p:nvPicPr>
          <p:cNvPr id="6" name="Content Placeholder 5" descr="Teachers leaving employment - PP presentati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199" y="1676400"/>
            <a:ext cx="6480201" cy="42544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Focus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52400" y="1981200"/>
            <a:ext cx="883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b="1" i="1" dirty="0">
                <a:latin typeface="Bell MT" pitchFamily="18" charset="0"/>
              </a:rPr>
              <a:t>Strategic Plan – Goal Three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latin typeface="Bell MT" pitchFamily="18" charset="0"/>
              </a:rPr>
              <a:t>Recruit, retain and develop a diverse cadre of the highest quality teaching personnel, staff, and administrators.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Presentation Agenda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229600" cy="3886200"/>
          </a:xfrm>
          <a:noFill/>
        </p:spPr>
        <p:txBody>
          <a:bodyPr/>
          <a:lstStyle/>
          <a:p>
            <a:pPr eaLnBrk="1" hangingPunct="1"/>
            <a:r>
              <a:rPr lang="en-US" b="1" i="1" dirty="0" smtClean="0"/>
              <a:t>New Hires</a:t>
            </a:r>
          </a:p>
          <a:p>
            <a:pPr eaLnBrk="1" hangingPunct="1"/>
            <a:r>
              <a:rPr lang="en-US" b="1" i="1" dirty="0" smtClean="0"/>
              <a:t>Minority Staffing</a:t>
            </a:r>
          </a:p>
          <a:p>
            <a:pPr eaLnBrk="1" hangingPunct="1"/>
            <a:r>
              <a:rPr lang="en-US" b="1" i="1" dirty="0" smtClean="0"/>
              <a:t>Retirements</a:t>
            </a:r>
          </a:p>
          <a:p>
            <a:pPr eaLnBrk="1" hangingPunct="1"/>
            <a:r>
              <a:rPr lang="en-US" b="1" i="1" dirty="0" smtClean="0"/>
              <a:t>Retention – Turnover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New Hires</a:t>
            </a:r>
          </a:p>
        </p:txBody>
      </p:sp>
      <p:graphicFrame>
        <p:nvGraphicFramePr>
          <p:cNvPr id="11509" name="Group 245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3252788"/>
                <a:gridCol w="998537"/>
                <a:gridCol w="996950"/>
                <a:gridCol w="998538"/>
                <a:gridCol w="998537"/>
                <a:gridCol w="9842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</a:rPr>
                        <a:t>2005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2006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2007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2008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2009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Teachers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147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150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146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111*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Administrators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(Principals)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Administrators (Assistant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&amp; Associate Principals)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Administrators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(Support &amp; Instructional)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Classified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87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123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92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172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241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cs typeface="Times New Roman" pitchFamily="18" charset="0"/>
                        </a:rPr>
                        <a:t>279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ell MT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</a:rPr>
                        <a:t>288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1324" name="Text Box 246"/>
          <p:cNvSpPr txBox="1">
            <a:spLocks noChangeArrowheads="1"/>
          </p:cNvSpPr>
          <p:nvPr/>
        </p:nvSpPr>
        <p:spPr bwMode="auto">
          <a:xfrm>
            <a:off x="228600" y="6172200"/>
            <a:ext cx="86106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latin typeface="Bell MT" pitchFamily="18" charset="0"/>
              </a:rPr>
              <a:t>*These are new hires for the 2009-2010 school year -- includes PT/FT.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New Hires</a:t>
            </a:r>
          </a:p>
        </p:txBody>
      </p:sp>
      <p:sp>
        <p:nvSpPr>
          <p:cNvPr id="12293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4038600" cy="3962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Kindergarten – 6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1st Grade – 3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2nd Grade – 3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3rd Grade – 8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4th Grade – 3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5th Grade – 3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SPED – 6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dirty="0" smtClean="0"/>
              <a:t>Other - 24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04800" y="1828800"/>
            <a:ext cx="403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ELEMENTARY TEACHERS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572000" y="1828800"/>
            <a:ext cx="403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SECONDARY TEACHERS</a:t>
            </a:r>
          </a:p>
        </p:txBody>
      </p:sp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4724400" y="2362200"/>
            <a:ext cx="4038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English/Lang. Arts – 8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Math – 7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World Languages – 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SPED – 13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Science - 4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Social Studies – 6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/>
              <a:t>Other - 12</a:t>
            </a: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609600" y="6172200"/>
            <a:ext cx="80168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>
                <a:latin typeface="Bell MT" pitchFamily="18" charset="0"/>
              </a:rPr>
              <a:t>There were also three teachers hired in Central Office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7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Minority Staffing</a:t>
            </a:r>
          </a:p>
        </p:txBody>
      </p:sp>
      <p:pic>
        <p:nvPicPr>
          <p:cNvPr id="12" name="Content Placeholder 11" descr="Newly employed teaching staff - PP presentati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590799"/>
            <a:ext cx="5638800" cy="4042151"/>
          </a:xfrm>
        </p:spPr>
      </p:pic>
      <p:sp>
        <p:nvSpPr>
          <p:cNvPr id="1028" name="Text Box 7"/>
          <p:cNvSpPr txBox="1">
            <a:spLocks noChangeArrowheads="1"/>
          </p:cNvSpPr>
          <p:nvPr/>
        </p:nvSpPr>
        <p:spPr bwMode="auto">
          <a:xfrm>
            <a:off x="304800" y="2057400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NEWLY EMPLOYED TEACHING STAFF SINCE </a:t>
            </a:r>
            <a:br>
              <a:rPr lang="en-US" b="1" dirty="0"/>
            </a:br>
            <a:r>
              <a:rPr lang="en-US" b="1" dirty="0" smtClean="0"/>
              <a:t>LAST </a:t>
            </a:r>
            <a:r>
              <a:rPr lang="en-US" b="1" dirty="0"/>
              <a:t>YEAR’S REPORT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7200" b="1" u="sng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Minority Staffing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81000" y="1752600"/>
            <a:ext cx="3581400" cy="194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Student Ethnic Distribution</a:t>
            </a:r>
          </a:p>
          <a:p>
            <a:pPr eaLnBrk="0" hangingPunct="0">
              <a:spcBef>
                <a:spcPts val="840"/>
              </a:spcBef>
              <a:defRPr/>
            </a:pPr>
            <a:r>
              <a:rPr lang="en-US" sz="1400" i="1" dirty="0">
                <a:latin typeface="Arial" charset="0"/>
              </a:rPr>
              <a:t>Count</a:t>
            </a:r>
            <a:r>
              <a:rPr lang="en-US" sz="1400" i="1" dirty="0" smtClean="0">
                <a:latin typeface="Arial" charset="0"/>
              </a:rPr>
              <a:t>: 12,742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sz="1400" dirty="0" smtClean="0">
                <a:latin typeface="Arial" charset="0"/>
              </a:rPr>
              <a:t>African </a:t>
            </a:r>
            <a:r>
              <a:rPr lang="en-US" sz="1400" dirty="0">
                <a:latin typeface="Arial" charset="0"/>
              </a:rPr>
              <a:t>American – </a:t>
            </a:r>
            <a:r>
              <a:rPr lang="en-US" sz="1400" dirty="0" smtClean="0">
                <a:latin typeface="Arial" charset="0"/>
              </a:rPr>
              <a:t>1,662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American Indian – </a:t>
            </a:r>
            <a:r>
              <a:rPr lang="en-US" sz="1400" dirty="0" smtClean="0">
                <a:latin typeface="Arial" charset="0"/>
              </a:rPr>
              <a:t>22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Asian – </a:t>
            </a:r>
            <a:r>
              <a:rPr lang="en-US" sz="1400" dirty="0" smtClean="0">
                <a:latin typeface="Arial" charset="0"/>
              </a:rPr>
              <a:t>650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Hispanic – </a:t>
            </a:r>
            <a:r>
              <a:rPr lang="en-US" sz="1400" dirty="0" smtClean="0">
                <a:latin typeface="Arial" charset="0"/>
              </a:rPr>
              <a:t>777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Other – </a:t>
            </a:r>
            <a:r>
              <a:rPr lang="en-US" sz="1400" dirty="0" smtClean="0">
                <a:latin typeface="Arial" charset="0"/>
              </a:rPr>
              <a:t>217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White – </a:t>
            </a:r>
            <a:r>
              <a:rPr lang="en-US" sz="1400" dirty="0" smtClean="0">
                <a:latin typeface="Arial" charset="0"/>
              </a:rPr>
              <a:t>9,414</a:t>
            </a:r>
            <a:endParaRPr lang="en-US" sz="1400" dirty="0">
              <a:latin typeface="Arial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000" y="4267200"/>
            <a:ext cx="35814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Total Teaching Staff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US" sz="1400" i="1" dirty="0">
                <a:latin typeface="Arial" charset="0"/>
              </a:rPr>
              <a:t>Count</a:t>
            </a:r>
            <a:r>
              <a:rPr lang="en-US" sz="1400" i="1" dirty="0" smtClean="0">
                <a:latin typeface="Arial" charset="0"/>
              </a:rPr>
              <a:t>: 1,174</a:t>
            </a:r>
            <a:r>
              <a:rPr lang="en-US" sz="1400" i="1" dirty="0">
                <a:latin typeface="Arial" charset="0"/>
              </a:rPr>
              <a:t/>
            </a:r>
            <a:br>
              <a:rPr lang="en-US" sz="1400" i="1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African American – </a:t>
            </a:r>
            <a:r>
              <a:rPr lang="en-US" sz="1400" dirty="0" smtClean="0">
                <a:latin typeface="Arial" charset="0"/>
              </a:rPr>
              <a:t>64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American Indian – </a:t>
            </a:r>
            <a:r>
              <a:rPr lang="en-US" sz="1400" dirty="0" smtClean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Asian – </a:t>
            </a:r>
            <a:r>
              <a:rPr lang="en-US" sz="1400" dirty="0" smtClean="0">
                <a:latin typeface="Arial" charset="0"/>
              </a:rPr>
              <a:t>12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Hispanic – </a:t>
            </a:r>
            <a:r>
              <a:rPr lang="en-US" sz="1400" dirty="0" smtClean="0">
                <a:latin typeface="Arial" charset="0"/>
              </a:rPr>
              <a:t>14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White – </a:t>
            </a:r>
            <a:r>
              <a:rPr lang="en-US" sz="1400" dirty="0" smtClean="0">
                <a:latin typeface="Arial" charset="0"/>
              </a:rPr>
              <a:t>1,083</a:t>
            </a:r>
            <a:endParaRPr lang="en-US" sz="1400" dirty="0">
              <a:latin typeface="Arial" charset="0"/>
            </a:endParaRPr>
          </a:p>
        </p:txBody>
      </p:sp>
      <p:pic>
        <p:nvPicPr>
          <p:cNvPr id="10" name="Content Placeholder 9" descr="Ethnic distrubtion-students - PP presentation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8200" y="1981200"/>
            <a:ext cx="3810000" cy="2001533"/>
          </a:xfrm>
        </p:spPr>
      </p:pic>
      <p:pic>
        <p:nvPicPr>
          <p:cNvPr id="12" name="Content Placeholder 11" descr="Minority distribution-teachers - PP presentation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0600" y="4114800"/>
            <a:ext cx="3810000" cy="22740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7200" b="1" u="sng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Minority Staffing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81000" y="1752600"/>
            <a:ext cx="35814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Total Classified Employees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US" sz="1400" i="1" dirty="0">
                <a:latin typeface="Arial" charset="0"/>
              </a:rPr>
              <a:t>Count:</a:t>
            </a:r>
            <a:br>
              <a:rPr lang="en-US" sz="1400" i="1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African American – </a:t>
            </a:r>
            <a:r>
              <a:rPr lang="en-US" sz="1400" dirty="0" smtClean="0">
                <a:latin typeface="Arial" charset="0"/>
              </a:rPr>
              <a:t>194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American Indian – 2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Asian – </a:t>
            </a:r>
            <a:r>
              <a:rPr lang="en-US" sz="1400" dirty="0" smtClean="0">
                <a:latin typeface="Arial" charset="0"/>
              </a:rPr>
              <a:t>11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Hispanic – </a:t>
            </a:r>
            <a:r>
              <a:rPr lang="en-US" sz="1400" dirty="0" smtClean="0">
                <a:latin typeface="Arial" charset="0"/>
              </a:rPr>
              <a:t>15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White – </a:t>
            </a:r>
            <a:r>
              <a:rPr lang="en-US" sz="1400" dirty="0" smtClean="0">
                <a:latin typeface="Arial" charset="0"/>
              </a:rPr>
              <a:t>886</a:t>
            </a:r>
            <a:endParaRPr lang="en-US" sz="1400" dirty="0">
              <a:latin typeface="Arial" charset="0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81000" y="4267200"/>
            <a:ext cx="35814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Principals and Assistant Principals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US" sz="1400" i="1" dirty="0">
                <a:latin typeface="Arial" charset="0"/>
              </a:rPr>
              <a:t>Count</a:t>
            </a:r>
            <a:r>
              <a:rPr lang="en-US" sz="1400" i="1" dirty="0" smtClean="0">
                <a:latin typeface="Arial" charset="0"/>
              </a:rPr>
              <a:t>: 51</a:t>
            </a:r>
            <a:r>
              <a:rPr lang="en-US" sz="1400" i="1" dirty="0">
                <a:latin typeface="Arial" charset="0"/>
              </a:rPr>
              <a:t/>
            </a:r>
            <a:br>
              <a:rPr lang="en-US" sz="1400" i="1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African American – </a:t>
            </a:r>
            <a:r>
              <a:rPr lang="en-US" sz="1400" dirty="0" smtClean="0">
                <a:latin typeface="Arial" charset="0"/>
              </a:rPr>
              <a:t>8</a:t>
            </a:r>
            <a:r>
              <a:rPr lang="en-US" sz="1400" dirty="0">
                <a:latin typeface="Arial" charset="0"/>
              </a:rPr>
              <a:t/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American Indian – 0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Asian – 0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Hispanic – 0</a:t>
            </a:r>
            <a:br>
              <a:rPr lang="en-US" sz="1400" dirty="0">
                <a:latin typeface="Arial" charset="0"/>
              </a:rPr>
            </a:br>
            <a:r>
              <a:rPr lang="en-US" sz="1400" dirty="0">
                <a:latin typeface="Arial" charset="0"/>
              </a:rPr>
              <a:t>White – </a:t>
            </a:r>
            <a:r>
              <a:rPr lang="en-US" sz="1400" dirty="0" smtClean="0">
                <a:latin typeface="Arial" charset="0"/>
              </a:rPr>
              <a:t>43</a:t>
            </a:r>
            <a:endParaRPr lang="en-US" sz="1400" dirty="0">
              <a:latin typeface="Arial" charset="0"/>
            </a:endParaRPr>
          </a:p>
        </p:txBody>
      </p:sp>
      <p:pic>
        <p:nvPicPr>
          <p:cNvPr id="8" name="Content Placeholder 7" descr="Minority distribution-classified - PP presentation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3000" y="1905000"/>
            <a:ext cx="3657600" cy="2102126"/>
          </a:xfrm>
        </p:spPr>
      </p:pic>
      <p:pic>
        <p:nvPicPr>
          <p:cNvPr id="10" name="Content Placeholder 9" descr="Minority distribution - principals and aps - PP presentation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6800" y="4648200"/>
            <a:ext cx="3733800" cy="1693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8028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48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The System’s Aging Workforce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219200" y="1524000"/>
            <a:ext cx="6553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AGE DISTRIBUTION OF ALL EMPLOYEES</a:t>
            </a:r>
            <a:br>
              <a:rPr lang="en-US" b="1" dirty="0"/>
            </a:br>
            <a:r>
              <a:rPr lang="en-US" b="1" dirty="0" smtClean="0"/>
              <a:t>2009-2010 </a:t>
            </a:r>
            <a:r>
              <a:rPr lang="en-US" b="1" dirty="0"/>
              <a:t>School Year</a:t>
            </a:r>
            <a:br>
              <a:rPr lang="en-US" b="1" dirty="0"/>
            </a:br>
            <a:r>
              <a:rPr lang="en-US" b="1" i="1" dirty="0"/>
              <a:t>(As of September 30, </a:t>
            </a:r>
            <a:r>
              <a:rPr lang="en-US" b="1" i="1" dirty="0" smtClean="0"/>
              <a:t>2009)</a:t>
            </a:r>
            <a:endParaRPr lang="en-US" b="1" i="1" dirty="0"/>
          </a:p>
        </p:txBody>
      </p:sp>
      <p:pic>
        <p:nvPicPr>
          <p:cNvPr id="8" name="Content Placeholder 7" descr="Age-all - PP presentation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2362200"/>
            <a:ext cx="6634977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974</TotalTime>
  <Words>263</Words>
  <Application>Microsoft Office PowerPoint</Application>
  <PresentationFormat>On-screen Show (4:3)</PresentationFormat>
  <Paragraphs>104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Department of Human Resources  Annual Report Highlights (October 1, 2008 – September 30, 2009)</vt:lpstr>
      <vt:lpstr>Focus</vt:lpstr>
      <vt:lpstr>Presentation Agenda</vt:lpstr>
      <vt:lpstr>New Hires</vt:lpstr>
      <vt:lpstr>New Hires</vt:lpstr>
      <vt:lpstr>Minority Staffing</vt:lpstr>
      <vt:lpstr>Minority Staffing</vt:lpstr>
      <vt:lpstr>Minority Staffing</vt:lpstr>
      <vt:lpstr>The System’s Aging Workforce</vt:lpstr>
      <vt:lpstr>Teacher Retirements</vt:lpstr>
      <vt:lpstr>Retention</vt:lpstr>
    </vt:vector>
  </TitlesOfParts>
  <Manager/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Human Resources Preliminary Annual Report Highlights (October 1, 2006 – September 30, 2007)</dc:title>
  <dc:subject/>
  <dc:creator>branham</dc:creator>
  <cp:keywords/>
  <dc:description/>
  <cp:lastModifiedBy>branham</cp:lastModifiedBy>
  <cp:revision>84</cp:revision>
  <dcterms:created xsi:type="dcterms:W3CDTF">2008-10-27T12:45:18Z</dcterms:created>
  <dcterms:modified xsi:type="dcterms:W3CDTF">2010-01-14T17:46:08Z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TC100690491033</vt:lpwstr>
  </property>
</Properties>
</file>